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</p:sldIdLst>
  <p:sldSz cx="7561263" cy="10693400"/>
  <p:notesSz cx="7315200" cy="9601200"/>
  <p:defaultTextStyle>
    <a:defPPr>
      <a:defRPr lang="nl-BE"/>
    </a:defPPr>
    <a:lvl1pPr marL="0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E26"/>
    <a:srgbClr val="00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82" y="58"/>
      </p:cViewPr>
      <p:guideLst>
        <p:guide orient="horz" pos="3370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095" y="3321890"/>
            <a:ext cx="6427074" cy="229215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34190" y="6059596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D6DD-C3FB-4341-A4DF-0FADC67B6D46}" type="datetimeFigureOut">
              <a:rPr lang="nl-BE" smtClean="0"/>
              <a:t>18/02/2019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4809-BE18-4F2B-94C8-C58393369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69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D6DD-C3FB-4341-A4DF-0FADC67B6D46}" type="datetimeFigureOut">
              <a:rPr lang="nl-BE" smtClean="0"/>
              <a:t>18/02/2019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4809-BE18-4F2B-94C8-C58393369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264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481916" y="428236"/>
            <a:ext cx="1701284" cy="912404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78070" y="428236"/>
            <a:ext cx="4977831" cy="91240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D6DD-C3FB-4341-A4DF-0FADC67B6D46}" type="datetimeFigureOut">
              <a:rPr lang="nl-BE" smtClean="0"/>
              <a:t>18/02/2019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4809-BE18-4F2B-94C8-C58393369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736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D6DD-C3FB-4341-A4DF-0FADC67B6D46}" type="datetimeFigureOut">
              <a:rPr lang="nl-BE" smtClean="0"/>
              <a:t>18/02/2019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4809-BE18-4F2B-94C8-C58393369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831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7288" y="4532324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D6DD-C3FB-4341-A4DF-0FADC67B6D46}" type="datetimeFigureOut">
              <a:rPr lang="nl-BE" smtClean="0"/>
              <a:t>18/02/2019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4809-BE18-4F2B-94C8-C58393369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296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8063" y="2495134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43642" y="2495134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D6DD-C3FB-4341-A4DF-0FADC67B6D46}" type="datetimeFigureOut">
              <a:rPr lang="nl-BE" smtClean="0"/>
              <a:t>18/02/2019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4809-BE18-4F2B-94C8-C58393369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297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78070" y="2393643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78070" y="3391196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841025" y="2393643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841025" y="3391196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D6DD-C3FB-4341-A4DF-0FADC67B6D46}" type="datetimeFigureOut">
              <a:rPr lang="nl-BE" smtClean="0"/>
              <a:t>18/02/2019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4809-BE18-4F2B-94C8-C58393369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917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D6DD-C3FB-4341-A4DF-0FADC67B6D46}" type="datetimeFigureOut">
              <a:rPr lang="nl-BE" smtClean="0"/>
              <a:t>18/02/2019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4809-BE18-4F2B-94C8-C58393369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412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D6DD-C3FB-4341-A4DF-0FADC67B6D46}" type="datetimeFigureOut">
              <a:rPr lang="nl-BE" smtClean="0"/>
              <a:t>18/02/2019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4809-BE18-4F2B-94C8-C58393369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72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066" y="425761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56252" y="425763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78066" y="2237697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D6DD-C3FB-4341-A4DF-0FADC67B6D46}" type="datetimeFigureOut">
              <a:rPr lang="nl-BE" smtClean="0"/>
              <a:t>18/02/2019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4809-BE18-4F2B-94C8-C58393369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832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060" y="7485384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482060" y="955477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82060" y="8369075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D6DD-C3FB-4341-A4DF-0FADC67B6D46}" type="datetimeFigureOut">
              <a:rPr lang="nl-BE" smtClean="0"/>
              <a:t>18/02/2019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4809-BE18-4F2B-94C8-C58393369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346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78070" y="428233"/>
            <a:ext cx="6805137" cy="1782233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78070" y="2495134"/>
            <a:ext cx="6805137" cy="7057149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78071" y="9911201"/>
            <a:ext cx="1764295" cy="569324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D6DD-C3FB-4341-A4DF-0FADC67B6D46}" type="datetimeFigureOut">
              <a:rPr lang="nl-BE" smtClean="0"/>
              <a:t>18/02/2019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83432" y="9911201"/>
            <a:ext cx="2394400" cy="569324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418913" y="9911201"/>
            <a:ext cx="1764295" cy="569324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14809-BE18-4F2B-94C8-C58393369E4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328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68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07" indent="-391007" algn="l" defTabSz="1042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84" indent="-325841" algn="l" defTabSz="104268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0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4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048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2DA6D69C-4D17-4941-AB31-F819C1F0C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5819" y="1565818"/>
            <a:ext cx="10693400" cy="75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7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4452869" y="3402484"/>
            <a:ext cx="3000171" cy="1944216"/>
          </a:xfrm>
          <a:prstGeom prst="rect">
            <a:avLst/>
          </a:prstGeom>
          <a:ln>
            <a:noFill/>
          </a:ln>
        </p:spPr>
        <p:txBody>
          <a:bodyPr vert="horz" lIns="82116" tIns="59241" rIns="164232" bIns="59241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100" b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8" charset="-128"/>
              </a:rPr>
              <a:t>Aspiravi</a:t>
            </a:r>
            <a:r>
              <a:rPr lang="fr-BE" sz="1100" b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8" charset="-128"/>
              </a:rPr>
              <a:t>, que faisons-nous?</a:t>
            </a:r>
          </a:p>
          <a:p>
            <a:pPr marL="0" indent="0">
              <a:spcBef>
                <a:spcPts val="114"/>
              </a:spcBef>
              <a:buNone/>
              <a:tabLst>
                <a:tab pos="4501007" algn="l"/>
              </a:tabLst>
            </a:pPr>
            <a:r>
              <a:rPr lang="fr-BE" altLang="nl-BE" sz="11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8" charset="-128"/>
              </a:rPr>
              <a:t>Aspiravi</a:t>
            </a:r>
            <a:r>
              <a:rPr lang="fr-BE" altLang="nl-BE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8" charset="-128"/>
              </a:rPr>
              <a:t> réalise, exploite et investit dans des projets pour la production d’énergie renouvelable. Nous exploitons aujourd’hui 313 éoliennes en Belgique, en mer du Nord et à l’étranger. La totalité des parcs éoliens d’Aspiravi génère annuellement une production d’électricité verte équivalente à la consommation de plus de 910.000 familles.</a:t>
            </a:r>
            <a:r>
              <a:rPr lang="fr-BE" altLang="nl-BE" sz="1100" i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8" charset="-128"/>
              </a:rPr>
              <a:t> </a:t>
            </a:r>
            <a:r>
              <a:rPr lang="fr-BE" altLang="nl-BE" sz="1100" b="1" i="1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18" charset="-128"/>
              </a:rPr>
              <a:t>www.aspiravi.be</a:t>
            </a:r>
          </a:p>
          <a:p>
            <a:pPr marL="0" indent="0" algn="just">
              <a:buNone/>
            </a:pPr>
            <a:endParaRPr lang="nl-BE" altLang="nl-BE" sz="1200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18" charset="-128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3704" y="847728"/>
            <a:ext cx="4344645" cy="576064"/>
          </a:xfrm>
          <a:prstGeom prst="rect">
            <a:avLst/>
          </a:prstGeom>
        </p:spPr>
        <p:txBody>
          <a:bodyPr lIns="104269" tIns="52135" rIns="104269" bIns="52135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600" b="1" dirty="0">
                <a:solidFill>
                  <a:srgbClr val="658E26"/>
                </a:solidFill>
              </a:rPr>
              <a:t>Nouveau projet éolien à </a:t>
            </a:r>
            <a:r>
              <a:rPr lang="fr-BE" sz="1600" b="1" dirty="0" err="1">
                <a:solidFill>
                  <a:srgbClr val="658E26"/>
                </a:solidFill>
              </a:rPr>
              <a:t>Sainte-Ode</a:t>
            </a:r>
            <a:r>
              <a:rPr lang="fr-BE" sz="1600" b="1" dirty="0">
                <a:solidFill>
                  <a:srgbClr val="658E26"/>
                </a:solidFill>
              </a:rPr>
              <a:t>: </a:t>
            </a:r>
          </a:p>
          <a:p>
            <a:pPr algn="l"/>
            <a:r>
              <a:rPr lang="fr-BE" sz="1600" b="1" dirty="0">
                <a:solidFill>
                  <a:srgbClr val="658E26"/>
                </a:solidFill>
              </a:rPr>
              <a:t>5 éoliennes à proximité de la route N4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174677" y="1543544"/>
            <a:ext cx="4243672" cy="1858940"/>
          </a:xfrm>
          <a:prstGeom prst="rect">
            <a:avLst/>
          </a:prstGeom>
          <a:ln>
            <a:solidFill>
              <a:srgbClr val="658E26"/>
            </a:solidFill>
          </a:ln>
        </p:spPr>
        <p:txBody>
          <a:bodyPr vert="horz" lIns="110857" tIns="59241" rIns="82116" bIns="59241" numCol="1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00" b="1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Présentation du project</a:t>
            </a:r>
            <a:endParaRPr lang="nl-BE" sz="1400" b="1" dirty="0">
              <a:solidFill>
                <a:srgbClr val="0077B4"/>
              </a:solidFill>
              <a:latin typeface="+mn-lt"/>
              <a:ea typeface="ＭＳ Ｐゴシック" pitchFamily="18" charset="-128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BE" sz="1400" dirty="0">
                <a:solidFill>
                  <a:srgbClr val="0077B4"/>
                </a:solidFill>
                <a:latin typeface="+mn-lt"/>
                <a:ea typeface="ＭＳ Ｐゴシック" pitchFamily="18" charset="-128"/>
              </a:rPr>
              <a:t>- </a:t>
            </a:r>
            <a:r>
              <a:rPr lang="fr-BE" sz="1200" dirty="0">
                <a:solidFill>
                  <a:srgbClr val="0077B4"/>
                </a:solidFill>
                <a:latin typeface="+mn-lt"/>
                <a:ea typeface="ＭＳ Ｐゴシック" pitchFamily="18" charset="-128"/>
              </a:rPr>
              <a:t>5</a:t>
            </a:r>
            <a:r>
              <a:rPr lang="fr-BE" sz="1200" dirty="0">
                <a:solidFill>
                  <a:srgbClr val="0077B4"/>
                </a:solidFill>
                <a:latin typeface="+mn-lt"/>
              </a:rPr>
              <a:t> éoliennes d’une puissance nominale maximale de </a:t>
            </a:r>
            <a:r>
              <a:rPr lang="fr-BE" sz="1200" b="1" dirty="0">
                <a:solidFill>
                  <a:srgbClr val="0077B4"/>
                </a:solidFill>
                <a:latin typeface="+mn-lt"/>
              </a:rPr>
              <a:t>20 MW</a:t>
            </a:r>
            <a:r>
              <a:rPr lang="fr-BE" sz="1200" dirty="0">
                <a:solidFill>
                  <a:srgbClr val="0077B4"/>
                </a:solidFill>
                <a:latin typeface="+mn-lt"/>
              </a:rPr>
              <a:t>.</a:t>
            </a:r>
            <a:endParaRPr lang="nl-BE" sz="1200" dirty="0">
              <a:solidFill>
                <a:srgbClr val="0077B4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92075" algn="l"/>
              </a:tabLst>
            </a:pPr>
            <a:r>
              <a:rPr lang="fr-FR" sz="1200" dirty="0">
                <a:solidFill>
                  <a:srgbClr val="0077B4"/>
                </a:solidFill>
                <a:latin typeface="+mn-lt"/>
              </a:rPr>
              <a:t>- Production annuelle d’électricité verte estimée d’environ </a:t>
            </a:r>
            <a:r>
              <a:rPr lang="fr-FR" sz="1200" b="1" dirty="0">
                <a:solidFill>
                  <a:srgbClr val="0077B4"/>
                </a:solidFill>
                <a:latin typeface="+mn-lt"/>
              </a:rPr>
              <a:t>46.850 	MWh</a:t>
            </a:r>
            <a:r>
              <a:rPr lang="fr-FR" sz="1200" dirty="0">
                <a:solidFill>
                  <a:srgbClr val="0077B4"/>
                </a:solidFill>
                <a:latin typeface="+mn-lt"/>
              </a:rPr>
              <a:t>, soit l’équivalent de la consommation de plus de </a:t>
            </a:r>
            <a:r>
              <a:rPr lang="fr-FR" sz="1200" b="1" dirty="0">
                <a:solidFill>
                  <a:srgbClr val="0077B4"/>
                </a:solidFill>
                <a:latin typeface="+mn-lt"/>
              </a:rPr>
              <a:t>13.385 	familles</a:t>
            </a:r>
            <a:r>
              <a:rPr lang="fr-FR" sz="1200" dirty="0">
                <a:solidFill>
                  <a:srgbClr val="0077B4"/>
                </a:solidFill>
                <a:latin typeface="+mn-lt"/>
              </a:rPr>
              <a:t>.</a:t>
            </a:r>
            <a:r>
              <a:rPr lang="fr-BE" sz="1200" dirty="0">
                <a:solidFill>
                  <a:srgbClr val="0077B4"/>
                </a:solidFill>
                <a:latin typeface="+mn-lt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92075" algn="l"/>
              </a:tabLst>
            </a:pPr>
            <a:r>
              <a:rPr lang="fr-BE" sz="1200" dirty="0">
                <a:solidFill>
                  <a:srgbClr val="0077B4"/>
                </a:solidFill>
                <a:latin typeface="+mn-lt"/>
              </a:rPr>
              <a:t>- Emissions de CO2 évitées annuellement d’environ </a:t>
            </a:r>
            <a:r>
              <a:rPr lang="fr-BE" sz="1200" b="1" dirty="0">
                <a:solidFill>
                  <a:srgbClr val="0077B4"/>
                </a:solidFill>
                <a:latin typeface="+mn-lt"/>
              </a:rPr>
              <a:t>21.410 	tonnes</a:t>
            </a:r>
            <a:r>
              <a:rPr lang="fr-BE" sz="1200" dirty="0">
                <a:solidFill>
                  <a:srgbClr val="0077B4"/>
                </a:solidFill>
                <a:latin typeface="+mn-lt"/>
              </a:rPr>
              <a:t>, soit l’équivalent des émissions de plus de </a:t>
            </a:r>
            <a:r>
              <a:rPr lang="fr-BE" sz="1200" b="1" dirty="0">
                <a:solidFill>
                  <a:srgbClr val="0077B4"/>
                </a:solidFill>
                <a:latin typeface="+mn-lt"/>
              </a:rPr>
              <a:t>9.110 	véhicules</a:t>
            </a:r>
            <a:r>
              <a:rPr lang="fr-BE" sz="1200" dirty="0">
                <a:solidFill>
                  <a:srgbClr val="0077B4"/>
                </a:solidFill>
                <a:latin typeface="+mn-lt"/>
              </a:rPr>
              <a:t> par an.</a:t>
            </a:r>
            <a:endParaRPr lang="nl-BE" sz="1200" dirty="0">
              <a:solidFill>
                <a:srgbClr val="0077B4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nl-BE" sz="1200" dirty="0">
              <a:solidFill>
                <a:srgbClr val="0077B4"/>
              </a:solidFill>
              <a:latin typeface="+mn-lt"/>
            </a:endParaRPr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2439486" y="7434932"/>
            <a:ext cx="2637289" cy="2808312"/>
          </a:xfrm>
          <a:prstGeom prst="rect">
            <a:avLst/>
          </a:prstGeom>
          <a:ln>
            <a:solidFill>
              <a:srgbClr val="658E26"/>
            </a:solidFill>
          </a:ln>
        </p:spPr>
        <p:txBody>
          <a:bodyPr vert="horz" lIns="118481" tIns="59241" rIns="118481" bIns="59241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nl-BE" sz="1400" b="1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L’ÉNERGIE ÉOLIENNE</a:t>
            </a:r>
            <a:br>
              <a:rPr lang="nl-BE" sz="1400" b="1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</a:br>
            <a:r>
              <a:rPr lang="nl-BE" sz="1400" b="1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l’énergie</a:t>
            </a:r>
            <a:r>
              <a:rPr lang="nl-BE" sz="1400" b="1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du </a:t>
            </a:r>
            <a:r>
              <a:rPr lang="nl-BE" sz="1400" b="1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futur</a:t>
            </a:r>
            <a:r>
              <a:rPr lang="nl-BE" sz="1400" b="1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!</a:t>
            </a:r>
          </a:p>
          <a:p>
            <a:pPr marL="0" indent="0" algn="just">
              <a:buNone/>
            </a:pPr>
            <a:r>
              <a:rPr lang="nl-BE" altLang="nl-BE" sz="1200" b="1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Quelques</a:t>
            </a:r>
            <a:r>
              <a:rPr lang="nl-BE" altLang="nl-BE" sz="1200" b="1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</a:t>
            </a:r>
            <a:r>
              <a:rPr lang="nl-BE" altLang="nl-BE" sz="1200" b="1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atouts</a:t>
            </a:r>
            <a:r>
              <a:rPr lang="nl-BE" altLang="nl-BE" sz="1200" b="1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de </a:t>
            </a:r>
            <a:r>
              <a:rPr lang="nl-BE" altLang="nl-BE" sz="1200" b="1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l’énergie</a:t>
            </a:r>
            <a:r>
              <a:rPr lang="nl-BE" altLang="nl-BE" sz="1200" b="1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</a:t>
            </a:r>
            <a:r>
              <a:rPr lang="nl-BE" altLang="nl-BE" sz="1200" b="1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éolienne</a:t>
            </a:r>
            <a:endParaRPr lang="nl-BE" altLang="nl-BE" sz="1200" b="1" dirty="0">
              <a:solidFill>
                <a:srgbClr val="658E26"/>
              </a:solidFill>
              <a:latin typeface="+mn-lt"/>
              <a:ea typeface="ＭＳ Ｐゴシック" pitchFamily="18" charset="-128"/>
            </a:endParaRPr>
          </a:p>
          <a:p>
            <a:pPr marL="105012" indent="-105012">
              <a:buNone/>
              <a:tabLst>
                <a:tab pos="85725" algn="l"/>
              </a:tabLst>
            </a:pP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-	Le vent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est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une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source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inépuisable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d’énergie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. Le vent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est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toujours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de stock.</a:t>
            </a:r>
          </a:p>
          <a:p>
            <a:pPr marL="105012" indent="-105012">
              <a:buNone/>
            </a:pP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- Le vent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est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une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source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d’énergie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pure,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qui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ne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pollue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pas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l’environnement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.</a:t>
            </a:r>
          </a:p>
          <a:p>
            <a:pPr marL="105012" indent="-105012">
              <a:buNone/>
            </a:pP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- Le vent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est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une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source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d’énergie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durable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,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qui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n’emet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pas de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gaz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nuisible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</a:t>
            </a:r>
            <a:r>
              <a:rPr lang="nl-BE" altLang="nl-BE" sz="1200" dirty="0" err="1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responsable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 du </a:t>
            </a:r>
            <a:r>
              <a:rPr lang="fr-FR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réchauffement climatique</a:t>
            </a:r>
            <a:r>
              <a:rPr lang="nl-BE" altLang="nl-BE" sz="1200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4621"/>
          <a:stretch/>
        </p:blipFill>
        <p:spPr bwMode="auto">
          <a:xfrm>
            <a:off x="5105010" y="7434932"/>
            <a:ext cx="2348029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kstvak 2"/>
          <p:cNvSpPr txBox="1">
            <a:spLocks noChangeArrowheads="1"/>
          </p:cNvSpPr>
          <p:nvPr/>
        </p:nvSpPr>
        <p:spPr bwMode="auto">
          <a:xfrm rot="16200000">
            <a:off x="1749701" y="8710801"/>
            <a:ext cx="288030" cy="335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vert" wrap="square" lIns="104269" tIns="52135" rIns="104269" bIns="52135" anchor="t" anchorCtr="0">
            <a:noAutofit/>
          </a:bodyPr>
          <a:lstStyle/>
          <a:p>
            <a:pPr>
              <a:defRPr/>
            </a:pPr>
            <a:r>
              <a:rPr lang="nl-BE" sz="800" i="1" dirty="0" err="1">
                <a:solidFill>
                  <a:srgbClr val="003399"/>
                </a:solidFill>
              </a:rPr>
              <a:t>Edit</a:t>
            </a:r>
            <a:r>
              <a:rPr lang="nl-BE" sz="800" i="1" dirty="0">
                <a:solidFill>
                  <a:srgbClr val="003399"/>
                </a:solidFill>
              </a:rPr>
              <a:t>. Resp. : </a:t>
            </a:r>
            <a:r>
              <a:rPr lang="nl-BE" sz="800" i="1" dirty="0" err="1">
                <a:solidFill>
                  <a:srgbClr val="003399"/>
                </a:solidFill>
              </a:rPr>
              <a:t>Aspiravi</a:t>
            </a:r>
            <a:r>
              <a:rPr lang="nl-BE" sz="800" i="1" dirty="0">
                <a:solidFill>
                  <a:srgbClr val="003399"/>
                </a:solidFill>
              </a:rPr>
              <a:t>, Rik Van de Walle, </a:t>
            </a:r>
            <a:r>
              <a:rPr lang="nl-BE" sz="800" i="1" dirty="0" err="1">
                <a:solidFill>
                  <a:srgbClr val="003399"/>
                </a:solidFill>
              </a:rPr>
              <a:t>Vaarnewijkstraat</a:t>
            </a:r>
            <a:r>
              <a:rPr lang="nl-BE" sz="800" i="1" dirty="0">
                <a:solidFill>
                  <a:srgbClr val="003399"/>
                </a:solidFill>
              </a:rPr>
              <a:t> 17, 8530 Harelbeke</a:t>
            </a:r>
          </a:p>
          <a:p>
            <a:pPr algn="r">
              <a:lnSpc>
                <a:spcPct val="115000"/>
              </a:lnSpc>
              <a:spcAft>
                <a:spcPts val="1141"/>
              </a:spcAft>
            </a:pPr>
            <a:r>
              <a:rPr lang="nl-BE" sz="800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5" name="Tijdelijke aanduiding voor tekst 2"/>
          <p:cNvSpPr txBox="1">
            <a:spLocks/>
          </p:cNvSpPr>
          <p:nvPr/>
        </p:nvSpPr>
        <p:spPr>
          <a:xfrm>
            <a:off x="174678" y="5217491"/>
            <a:ext cx="7156231" cy="1978693"/>
          </a:xfrm>
          <a:prstGeom prst="rect">
            <a:avLst/>
          </a:prstGeom>
          <a:ln>
            <a:solidFill>
              <a:srgbClr val="658E26"/>
            </a:solidFill>
          </a:ln>
        </p:spPr>
        <p:txBody>
          <a:bodyPr vert="horz" lIns="118481" tIns="59241" rIns="118481" bIns="59241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fr-FR" sz="1400" b="1" dirty="0">
                <a:solidFill>
                  <a:srgbClr val="658E26"/>
                </a:solidFill>
                <a:latin typeface="+mn-lt"/>
                <a:ea typeface="ＭＳ Ｐゴシック" pitchFamily="18" charset="-128"/>
              </a:rPr>
              <a:t>Participation citoyenne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200" dirty="0">
                <a:solidFill>
                  <a:srgbClr val="0077B4"/>
                </a:solidFill>
                <a:latin typeface="+mn-lt"/>
              </a:rPr>
              <a:t>Depuis 2010, </a:t>
            </a:r>
            <a:r>
              <a:rPr lang="fr-FR" sz="1200" dirty="0" err="1">
                <a:solidFill>
                  <a:srgbClr val="0077B4"/>
                </a:solidFill>
                <a:latin typeface="+mn-lt"/>
              </a:rPr>
              <a:t>Aspiravi</a:t>
            </a:r>
            <a:r>
              <a:rPr lang="fr-FR" sz="1200" dirty="0">
                <a:solidFill>
                  <a:srgbClr val="0077B4"/>
                </a:solidFill>
                <a:latin typeface="+mn-lt"/>
              </a:rPr>
              <a:t> a développé deux sociétés coopératives au nord du pays dans lesquelles les citoyens peuvent investir dans nos projets d’énergie renouvelable. Le prix d’une part est de € 125, avec un maximum de 24 parts par personne.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200" dirty="0">
                <a:solidFill>
                  <a:srgbClr val="0077B4"/>
                </a:solidFill>
                <a:latin typeface="+mn-lt"/>
              </a:rPr>
              <a:t>A ce jour, les deux SCRL. comptent presque 10.000 coopérants, avec un capital de plus de</a:t>
            </a:r>
            <a:r>
              <a:rPr lang="nl-BE" sz="1200" dirty="0">
                <a:solidFill>
                  <a:srgbClr val="0077B4"/>
                </a:solidFill>
                <a:latin typeface="+mn-lt"/>
              </a:rPr>
              <a:t> 26 </a:t>
            </a:r>
            <a:r>
              <a:rPr lang="nl-BE" sz="1200" dirty="0" err="1">
                <a:solidFill>
                  <a:srgbClr val="0077B4"/>
                </a:solidFill>
                <a:latin typeface="+mn-lt"/>
              </a:rPr>
              <a:t>millions</a:t>
            </a:r>
            <a:r>
              <a:rPr lang="nl-BE" sz="1200" dirty="0">
                <a:solidFill>
                  <a:srgbClr val="0077B4"/>
                </a:solidFill>
                <a:latin typeface="+mn-lt"/>
              </a:rPr>
              <a:t> </a:t>
            </a:r>
            <a:r>
              <a:rPr lang="nl-BE" sz="1200" dirty="0" err="1">
                <a:solidFill>
                  <a:srgbClr val="0077B4"/>
                </a:solidFill>
                <a:latin typeface="+mn-lt"/>
              </a:rPr>
              <a:t>d’euros</a:t>
            </a:r>
            <a:r>
              <a:rPr lang="nl-BE" sz="1200" dirty="0">
                <a:solidFill>
                  <a:srgbClr val="0077B4"/>
                </a:solidFill>
                <a:latin typeface="+mn-lt"/>
              </a:rPr>
              <a:t>.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200" dirty="0">
                <a:solidFill>
                  <a:srgbClr val="0077B4"/>
                </a:solidFill>
                <a:latin typeface="+mn-lt"/>
              </a:rPr>
              <a:t>Ainsi chaque citoyen peut contribuer personnellement à la production d’énergie durable et locale, pour l’avenir des prochaines générations en échange d’un rendement considérable attendu!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sz="1200" dirty="0">
                <a:solidFill>
                  <a:srgbClr val="0077B4"/>
                </a:solidFill>
                <a:latin typeface="+mn-lt"/>
              </a:rPr>
              <a:t>Une telle coopérative pourra également être développée dans le cadre du projet éolien à </a:t>
            </a:r>
            <a:r>
              <a:rPr lang="fr-FR" sz="1200" dirty="0" err="1">
                <a:solidFill>
                  <a:srgbClr val="0077B4"/>
                </a:solidFill>
                <a:latin typeface="+mn-lt"/>
              </a:rPr>
              <a:t>Sainte-Ode</a:t>
            </a:r>
            <a:r>
              <a:rPr lang="fr-FR" sz="1200" dirty="0">
                <a:solidFill>
                  <a:srgbClr val="0077B4"/>
                </a:solidFill>
                <a:latin typeface="+mn-lt"/>
              </a:rPr>
              <a:t>.</a:t>
            </a:r>
          </a:p>
          <a:p>
            <a:pPr marL="0" indent="0" algn="ctr">
              <a:spcAft>
                <a:spcPts val="600"/>
              </a:spcAft>
              <a:buNone/>
            </a:pPr>
            <a:endParaRPr lang="nl-BE" altLang="nl-BE" sz="1200" dirty="0">
              <a:solidFill>
                <a:srgbClr val="658E26"/>
              </a:solidFill>
              <a:latin typeface="+mn-lt"/>
              <a:ea typeface="ＭＳ Ｐゴシック" pitchFamily="18" charset="-128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 r="40324"/>
          <a:stretch/>
        </p:blipFill>
        <p:spPr>
          <a:xfrm>
            <a:off x="174676" y="7434931"/>
            <a:ext cx="2265681" cy="2808311"/>
          </a:xfrm>
          <a:prstGeom prst="rect">
            <a:avLst/>
          </a:prstGeom>
        </p:spPr>
      </p:pic>
      <p:pic>
        <p:nvPicPr>
          <p:cNvPr id="16" name="Afbeelding 15" descr="TOM26881"/>
          <p:cNvPicPr>
            <a:picLocks noGrp="1" noChangeAspect="1"/>
          </p:cNvPicPr>
          <p:nvPr/>
        </p:nvPicPr>
        <p:blipFill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225" y="1543545"/>
            <a:ext cx="2787684" cy="18589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hthoek 16"/>
          <p:cNvSpPr/>
          <p:nvPr/>
        </p:nvSpPr>
        <p:spPr>
          <a:xfrm>
            <a:off x="4500711" y="3186460"/>
            <a:ext cx="1130999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900" dirty="0">
                <a:solidFill>
                  <a:schemeClr val="bg1"/>
                </a:solidFill>
              </a:rPr>
              <a:t>Parc éolien </a:t>
            </a:r>
            <a:r>
              <a:rPr lang="fr-BE" sz="900" b="1" dirty="0">
                <a:solidFill>
                  <a:schemeClr val="bg1"/>
                </a:solidFill>
              </a:rPr>
              <a:t>Perwez</a:t>
            </a:r>
            <a:endParaRPr lang="fr-BE" sz="900" dirty="0">
              <a:solidFill>
                <a:schemeClr val="bg1"/>
              </a:solidFill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E713F2B8-323F-4801-AAC5-35DD816F0C02}"/>
              </a:ext>
            </a:extLst>
          </p:cNvPr>
          <p:cNvGrpSpPr/>
          <p:nvPr/>
        </p:nvGrpSpPr>
        <p:grpSpPr>
          <a:xfrm>
            <a:off x="4644727" y="522197"/>
            <a:ext cx="2376264" cy="877331"/>
            <a:chOff x="4644727" y="522197"/>
            <a:chExt cx="2376264" cy="877331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2" t="42456" r="23931" b="25601"/>
            <a:stretch/>
          </p:blipFill>
          <p:spPr>
            <a:xfrm>
              <a:off x="4644727" y="522197"/>
              <a:ext cx="2289473" cy="877331"/>
            </a:xfrm>
            <a:prstGeom prst="rect">
              <a:avLst/>
            </a:prstGeom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237ED1AB-4F04-42E8-8779-616B7709C606}"/>
                </a:ext>
              </a:extLst>
            </p:cNvPr>
            <p:cNvSpPr/>
            <p:nvPr/>
          </p:nvSpPr>
          <p:spPr>
            <a:xfrm>
              <a:off x="6516935" y="522197"/>
              <a:ext cx="504056" cy="2159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9B02A24-2A57-48DE-B3D7-6EBC9F1455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2250" r="3684" b="5167"/>
          <a:stretch/>
        </p:blipFill>
        <p:spPr>
          <a:xfrm>
            <a:off x="210907" y="3618508"/>
            <a:ext cx="4101830" cy="14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720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231</Words>
  <Application>Microsoft Office PowerPoint</Application>
  <PresentationFormat>Aangepast</PresentationFormat>
  <Paragraphs>21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Times New Roman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 Schaubroeck</dc:creator>
  <cp:lastModifiedBy>Pieter Vanderhaeghe</cp:lastModifiedBy>
  <cp:revision>157</cp:revision>
  <cp:lastPrinted>2018-01-11T10:09:54Z</cp:lastPrinted>
  <dcterms:created xsi:type="dcterms:W3CDTF">2015-07-07T11:25:51Z</dcterms:created>
  <dcterms:modified xsi:type="dcterms:W3CDTF">2019-02-18T14:24:11Z</dcterms:modified>
</cp:coreProperties>
</file>